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6" r:id="rId4"/>
    <p:sldId id="267" r:id="rId5"/>
    <p:sldId id="257" r:id="rId6"/>
    <p:sldId id="258" r:id="rId7"/>
    <p:sldId id="259" r:id="rId8"/>
    <p:sldId id="260" r:id="rId9"/>
    <p:sldId id="261" r:id="rId10"/>
    <p:sldId id="262" r:id="rId11"/>
    <p:sldId id="263" r:id="rId12"/>
    <p:sldId id="26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9" d="100"/>
          <a:sy n="69" d="100"/>
        </p:scale>
        <p:origin x="-560" y="-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126178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218634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201049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585E20-6799-4FD2-9C4D-E0BA4F23C7F9}" type="slidenum">
              <a:rPr lang="en-IN" smtClean="0"/>
              <a:pPr/>
              <a:t>‹#›</a:t>
            </a:fld>
            <a:endParaRPr lang="en-IN"/>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89219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197109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373414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195247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3908995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41117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333566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392498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281384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282157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47455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388090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269767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9A83F-5564-4E88-B11A-2BDA406D3CD4}" type="datetimeFigureOut">
              <a:rPr lang="en-IN" smtClean="0"/>
              <a:pPr/>
              <a:t>29-03-2020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54018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4D9A83F-5564-4E88-B11A-2BDA406D3CD4}" type="datetimeFigureOut">
              <a:rPr lang="en-IN" smtClean="0"/>
              <a:pPr/>
              <a:t>29-03-2020</a:t>
            </a:fld>
            <a:endParaRPr lang="en-IN"/>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E585E20-6799-4FD2-9C4D-E0BA4F23C7F9}" type="slidenum">
              <a:rPr lang="en-IN" smtClean="0"/>
              <a:pPr/>
              <a:t>‹#›</a:t>
            </a:fld>
            <a:endParaRPr lang="en-IN"/>
          </a:p>
        </p:txBody>
      </p:sp>
    </p:spTree>
    <p:extLst>
      <p:ext uri="{BB962C8B-B14F-4D97-AF65-F5344CB8AC3E}">
        <p14:creationId xmlns:p14="http://schemas.microsoft.com/office/powerpoint/2010/main" xmlns="" val="17550131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5j4Ibp98BI" TargetMode="External"/><Relationship Id="rId2" Type="http://schemas.openxmlformats.org/officeDocument/2006/relationships/hyperlink" Target="https://www.youtube.com/watch?v=_eQQT4AbOL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D8CA9-608A-4DFE-9A81-E4885F5500DD}"/>
              </a:ext>
            </a:extLst>
          </p:cNvPr>
          <p:cNvSpPr>
            <a:spLocks noGrp="1"/>
          </p:cNvSpPr>
          <p:nvPr>
            <p:ph type="ctrTitle"/>
          </p:nvPr>
        </p:nvSpPr>
        <p:spPr/>
        <p:txBody>
          <a:bodyPr/>
          <a:lstStyle/>
          <a:p>
            <a:r>
              <a:rPr lang="en-IN" dirty="0"/>
              <a:t>The Portrait of a Lady</a:t>
            </a:r>
            <a:br>
              <a:rPr lang="en-IN" dirty="0"/>
            </a:br>
            <a:endParaRPr lang="en-IN" dirty="0"/>
          </a:p>
        </p:txBody>
      </p:sp>
      <p:sp>
        <p:nvSpPr>
          <p:cNvPr id="3" name="Subtitle 2">
            <a:extLst>
              <a:ext uri="{FF2B5EF4-FFF2-40B4-BE49-F238E27FC236}">
                <a16:creationId xmlns:a16="http://schemas.microsoft.com/office/drawing/2014/main" xmlns="" id="{12190A78-32D5-47D6-BAA3-697841190DCA}"/>
              </a:ext>
            </a:extLst>
          </p:cNvPr>
          <p:cNvSpPr>
            <a:spLocks noGrp="1"/>
          </p:cNvSpPr>
          <p:nvPr>
            <p:ph type="subTitle" idx="1"/>
          </p:nvPr>
        </p:nvSpPr>
        <p:spPr/>
        <p:txBody>
          <a:bodyPr/>
          <a:lstStyle/>
          <a:p>
            <a:r>
              <a:rPr lang="en-IN" dirty="0"/>
              <a:t>By Khushwant Singh</a:t>
            </a:r>
          </a:p>
        </p:txBody>
      </p:sp>
      <p:pic>
        <p:nvPicPr>
          <p:cNvPr id="4" name="Picture 3" descr="khuswant's Photo.jpg"/>
          <p:cNvPicPr>
            <a:picLocks noChangeAspect="1"/>
          </p:cNvPicPr>
          <p:nvPr/>
        </p:nvPicPr>
        <p:blipFill>
          <a:blip r:embed="rId2" cstate="print"/>
          <a:stretch>
            <a:fillRect/>
          </a:stretch>
        </p:blipFill>
        <p:spPr>
          <a:xfrm>
            <a:off x="7370618" y="3362036"/>
            <a:ext cx="4553527" cy="3209360"/>
          </a:xfrm>
          <a:prstGeom prst="rect">
            <a:avLst/>
          </a:prstGeom>
        </p:spPr>
      </p:pic>
    </p:spTree>
    <p:extLst>
      <p:ext uri="{BB962C8B-B14F-4D97-AF65-F5344CB8AC3E}">
        <p14:creationId xmlns:p14="http://schemas.microsoft.com/office/powerpoint/2010/main" xmlns="" val="410080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0085EA-FBDD-4648-9DAB-C56B76D1A949}"/>
              </a:ext>
            </a:extLst>
          </p:cNvPr>
          <p:cNvSpPr>
            <a:spLocks noGrp="1"/>
          </p:cNvSpPr>
          <p:nvPr>
            <p:ph type="title"/>
          </p:nvPr>
        </p:nvSpPr>
        <p:spPr/>
        <p:txBody>
          <a:bodyPr>
            <a:normAutofit/>
          </a:bodyPr>
          <a:lstStyle/>
          <a:p>
            <a:r>
              <a:rPr lang="en-IN" sz="2800" b="1" u="sng" dirty="0">
                <a:latin typeface="Arial" panose="020B0604020202020204" pitchFamily="34" charset="0"/>
                <a:cs typeface="Arial" panose="020B0604020202020204" pitchFamily="34" charset="0"/>
              </a:rPr>
              <a:t>Author went abroad</a:t>
            </a:r>
          </a:p>
        </p:txBody>
      </p:sp>
      <p:sp>
        <p:nvSpPr>
          <p:cNvPr id="3" name="Content Placeholder 2">
            <a:extLst>
              <a:ext uri="{FF2B5EF4-FFF2-40B4-BE49-F238E27FC236}">
                <a16:creationId xmlns:a16="http://schemas.microsoft.com/office/drawing/2014/main" xmlns="" id="{0F6A735B-7230-40DC-995A-8BC5219EB398}"/>
              </a:ext>
            </a:extLst>
          </p:cNvPr>
          <p:cNvSpPr>
            <a:spLocks noGrp="1"/>
          </p:cNvSpPr>
          <p:nvPr>
            <p:ph idx="1"/>
          </p:nvPr>
        </p:nvSpPr>
        <p:spPr/>
        <p:txBody>
          <a:bodyPr>
            <a:normAutofit/>
          </a:bodyPr>
          <a:lstStyle/>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The author decided to go abroad for further studies. She came to the railway station to leave him off. She was not sentimental, continuously recited her prayers, her mind lost in the prayers, and she kissed him on the forehead. After five years, as he returned home, she was there, came to pick him at the station, was still the same as she had been five years ago. She clasped him within her arms and didn’t say a word. When they came back home she still used to feed the sparrows.</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3353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9A4CB-44D4-4B4F-965A-1595CB6DF9F6}"/>
              </a:ext>
            </a:extLst>
          </p:cNvPr>
          <p:cNvSpPr>
            <a:spLocks noGrp="1"/>
          </p:cNvSpPr>
          <p:nvPr>
            <p:ph type="title"/>
          </p:nvPr>
        </p:nvSpPr>
        <p:spPr/>
        <p:txBody>
          <a:bodyPr>
            <a:normAutofit/>
          </a:bodyPr>
          <a:lstStyle/>
          <a:p>
            <a:r>
              <a:rPr lang="en-IN" sz="2800" b="1" u="sng" dirty="0">
                <a:latin typeface="Arial" panose="020B0604020202020204" pitchFamily="34" charset="0"/>
                <a:cs typeface="Arial" panose="020B0604020202020204" pitchFamily="34" charset="0"/>
              </a:rPr>
              <a:t>Last phase of the Grandmother</a:t>
            </a:r>
          </a:p>
        </p:txBody>
      </p:sp>
      <p:sp>
        <p:nvSpPr>
          <p:cNvPr id="3" name="Content Placeholder 2">
            <a:extLst>
              <a:ext uri="{FF2B5EF4-FFF2-40B4-BE49-F238E27FC236}">
                <a16:creationId xmlns:a16="http://schemas.microsoft.com/office/drawing/2014/main" xmlns="" id="{A08FAACE-7A2E-465A-AC39-AC14923E6690}"/>
              </a:ext>
            </a:extLst>
          </p:cNvPr>
          <p:cNvSpPr>
            <a:spLocks noGrp="1"/>
          </p:cNvSpPr>
          <p:nvPr>
            <p:ph idx="1"/>
          </p:nvPr>
        </p:nvSpPr>
        <p:spPr/>
        <p:txBody>
          <a:bodyPr>
            <a:normAutofit/>
          </a:bodyPr>
          <a:lstStyle/>
          <a:p>
            <a:pPr marL="0" indent="0" algn="just">
              <a:buNone/>
            </a:pPr>
            <a:r>
              <a:rPr lang="en-US" sz="2400" dirty="0">
                <a:latin typeface="Arial" panose="020B0604020202020204" pitchFamily="34" charset="0"/>
                <a:cs typeface="Arial" panose="020B0604020202020204" pitchFamily="34" charset="0"/>
              </a:rPr>
              <a:t>One day, she didn’t recite her prayers but instead collected the women of the </a:t>
            </a:r>
            <a:r>
              <a:rPr lang="en-US" sz="2400" dirty="0" err="1">
                <a:latin typeface="Arial" panose="020B0604020202020204" pitchFamily="34" charset="0"/>
                <a:cs typeface="Arial" panose="020B0604020202020204" pitchFamily="34" charset="0"/>
              </a:rPr>
              <a:t>neighbourhood</a:t>
            </a:r>
            <a:r>
              <a:rPr lang="en-US" sz="2400" dirty="0">
                <a:latin typeface="Arial" panose="020B0604020202020204" pitchFamily="34" charset="0"/>
                <a:cs typeface="Arial" panose="020B0604020202020204" pitchFamily="34" charset="0"/>
              </a:rPr>
              <a:t>, got a drum and started singing. The next morning, she was ill with mild fever. The doctor said that there was nothing to worry about but she was sure that her end was near. </a:t>
            </a:r>
          </a:p>
          <a:p>
            <a:pPr marL="0" indent="0" algn="just">
              <a:buNone/>
            </a:pPr>
            <a:r>
              <a:rPr lang="en-US" sz="2400" dirty="0">
                <a:latin typeface="Arial" panose="020B0604020202020204" pitchFamily="34" charset="0"/>
                <a:cs typeface="Arial" panose="020B0604020202020204" pitchFamily="34" charset="0"/>
              </a:rPr>
              <a:t>She didn’t want to waste her time talking to anyone in the family anymore but spend her last hours in reciting her prayers laying on the bed. She died and so her body lay on the bed, lifeless. As they prepared for her funeral, they saw all the sparrows sitting in the verandah around her, mourning her death.</a:t>
            </a:r>
          </a:p>
          <a:p>
            <a:pPr marL="0" indent="0" algn="just">
              <a:buNone/>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3274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Useful Links</a:t>
            </a:r>
            <a:endParaRPr lang="en-US" dirty="0"/>
          </a:p>
        </p:txBody>
      </p:sp>
      <p:sp>
        <p:nvSpPr>
          <p:cNvPr id="3" name="Content Placeholder 2"/>
          <p:cNvSpPr>
            <a:spLocks noGrp="1"/>
          </p:cNvSpPr>
          <p:nvPr>
            <p:ph idx="1"/>
          </p:nvPr>
        </p:nvSpPr>
        <p:spPr/>
        <p:txBody>
          <a:bodyPr/>
          <a:lstStyle/>
          <a:p>
            <a:pPr marL="494100" indent="-457200">
              <a:buAutoNum type="arabicPeriod"/>
            </a:pPr>
            <a:r>
              <a:rPr lang="en-US" dirty="0" smtClean="0">
                <a:hlinkClick r:id="rId2"/>
              </a:rPr>
              <a:t>https://youtu.be/Ty8kgJnX7FY</a:t>
            </a:r>
          </a:p>
          <a:p>
            <a:pPr marL="494100" indent="-457200">
              <a:buAutoNum type="arabicPeriod"/>
            </a:pPr>
            <a:r>
              <a:rPr lang="en-US" dirty="0" smtClean="0">
                <a:hlinkClick r:id="rId2"/>
              </a:rPr>
              <a:t>https</a:t>
            </a:r>
            <a:r>
              <a:rPr lang="en-US" dirty="0" smtClean="0">
                <a:hlinkClick r:id="rId2"/>
              </a:rPr>
              <a:t>://www.youtube.com/watch?v=_</a:t>
            </a:r>
            <a:r>
              <a:rPr lang="en-US" dirty="0" smtClean="0">
                <a:hlinkClick r:id="rId2"/>
              </a:rPr>
              <a:t>eQQT4AbOLw</a:t>
            </a:r>
            <a:endParaRPr lang="en-US" dirty="0" smtClean="0"/>
          </a:p>
          <a:p>
            <a:pPr marL="494100" indent="-457200">
              <a:buAutoNum type="arabicPeriod"/>
            </a:pPr>
            <a:r>
              <a:rPr lang="en-US" dirty="0" smtClean="0">
                <a:hlinkClick r:id="rId3"/>
              </a:rPr>
              <a:t>https://</a:t>
            </a:r>
            <a:r>
              <a:rPr lang="en-US" dirty="0" smtClean="0">
                <a:hlinkClick r:id="rId3"/>
              </a:rPr>
              <a:t>www.youtube.com/watch?v=h5j4Ibp98BI</a:t>
            </a:r>
            <a:endParaRPr lang="en-US" dirty="0" smtClean="0"/>
          </a:p>
          <a:p>
            <a:pPr marL="494100" indent="-45720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sz="5400" dirty="0" smtClean="0"/>
              <a:t>THANK YOU….</a:t>
            </a:r>
            <a:endParaRPr lang="en-US"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E187F-84FB-43B6-BA5F-BD75736DD70B}"/>
              </a:ext>
            </a:extLst>
          </p:cNvPr>
          <p:cNvSpPr>
            <a:spLocks noGrp="1"/>
          </p:cNvSpPr>
          <p:nvPr>
            <p:ph type="title"/>
          </p:nvPr>
        </p:nvSpPr>
        <p:spPr>
          <a:xfrm>
            <a:off x="838200" y="365125"/>
            <a:ext cx="10515600" cy="796925"/>
          </a:xfrm>
        </p:spPr>
        <p:txBody>
          <a:bodyPr>
            <a:normAutofit/>
          </a:bodyPr>
          <a:lstStyle/>
          <a:p>
            <a:r>
              <a:rPr lang="en-IN" sz="2800" b="1" u="sng" dirty="0">
                <a:latin typeface="Arial" panose="020B0604020202020204" pitchFamily="34" charset="0"/>
                <a:cs typeface="Arial" panose="020B0604020202020204" pitchFamily="34" charset="0"/>
              </a:rPr>
              <a:t>About the Author: </a:t>
            </a:r>
          </a:p>
        </p:txBody>
      </p:sp>
      <p:sp>
        <p:nvSpPr>
          <p:cNvPr id="3" name="Content Placeholder 2">
            <a:extLst>
              <a:ext uri="{FF2B5EF4-FFF2-40B4-BE49-F238E27FC236}">
                <a16:creationId xmlns:a16="http://schemas.microsoft.com/office/drawing/2014/main" xmlns="" id="{55B72D4E-E60F-4C5C-A008-0BC52A5AD72B}"/>
              </a:ext>
            </a:extLst>
          </p:cNvPr>
          <p:cNvSpPr>
            <a:spLocks noGrp="1"/>
          </p:cNvSpPr>
          <p:nvPr>
            <p:ph idx="1"/>
          </p:nvPr>
        </p:nvSpPr>
        <p:spPr>
          <a:xfrm>
            <a:off x="542925" y="1162050"/>
            <a:ext cx="10810875" cy="5014913"/>
          </a:xfrm>
        </p:spPr>
        <p:txBody>
          <a:bodyPr>
            <a:noAutofit/>
          </a:bodyPr>
          <a:lstStyle/>
          <a:p>
            <a:pPr marL="0" indent="0" algn="just">
              <a:buNone/>
            </a:pPr>
            <a:r>
              <a:rPr lang="en-IN" sz="2400" dirty="0">
                <a:latin typeface="Arial" panose="020B0604020202020204" pitchFamily="34" charset="0"/>
                <a:cs typeface="Arial" panose="020B0604020202020204" pitchFamily="34" charset="0"/>
              </a:rPr>
              <a:t>Khushwant Singh was an Indian writer and journalist (1915 – 2014). He was born in a prosperous Sikh family and spent his childhood in </a:t>
            </a:r>
            <a:r>
              <a:rPr lang="en-IN" sz="2400" dirty="0" err="1">
                <a:latin typeface="Arial" panose="020B0604020202020204" pitchFamily="34" charset="0"/>
                <a:cs typeface="Arial" panose="020B0604020202020204" pitchFamily="34" charset="0"/>
              </a:rPr>
              <a:t>Hadali</a:t>
            </a:r>
            <a:r>
              <a:rPr lang="en-IN" sz="2400" dirty="0">
                <a:latin typeface="Arial" panose="020B0604020202020204" pitchFamily="34" charset="0"/>
                <a:cs typeface="Arial" panose="020B0604020202020204" pitchFamily="34" charset="0"/>
              </a:rPr>
              <a:t> and Delhi, where his father and grandfather were involved in building construction. After he graduated (1934) from Government College, Lahore (now in Pakistan), he studied law at King’s College, London (L.L.B., 1938), and at London’s Inner Temple, where in 1938 he qualified as a barrister. He practiced law in Lahore until the partition, when he moved to Delhi with his family, he joined the Indian Foreign Service. Singh began writing short fiction while serving in diplomatic posts in London and Ottawa; his first story collection, </a:t>
            </a:r>
            <a:r>
              <a:rPr lang="en-IN" sz="2400" i="1" dirty="0">
                <a:latin typeface="Arial" panose="020B0604020202020204" pitchFamily="34" charset="0"/>
                <a:cs typeface="Arial" panose="020B0604020202020204" pitchFamily="34" charset="0"/>
              </a:rPr>
              <a:t>The Mark of Vishnu, and Other Stories</a:t>
            </a:r>
            <a:r>
              <a:rPr lang="en-IN" sz="2400" dirty="0">
                <a:latin typeface="Arial" panose="020B0604020202020204" pitchFamily="34" charset="0"/>
                <a:cs typeface="Arial" panose="020B0604020202020204" pitchFamily="34" charset="0"/>
              </a:rPr>
              <a:t>, was published in London in 1950. Singh’s literary output included such nonfiction books as </a:t>
            </a:r>
            <a:r>
              <a:rPr lang="en-IN" sz="2400" i="1" dirty="0">
                <a:latin typeface="Arial" panose="020B0604020202020204" pitchFamily="34" charset="0"/>
                <a:cs typeface="Arial" panose="020B0604020202020204" pitchFamily="34" charset="0"/>
              </a:rPr>
              <a:t>The Sikhs</a:t>
            </a:r>
            <a:r>
              <a:rPr lang="en-IN" sz="2400" dirty="0">
                <a:latin typeface="Arial" panose="020B0604020202020204" pitchFamily="34" charset="0"/>
                <a:cs typeface="Arial" panose="020B0604020202020204" pitchFamily="34" charset="0"/>
              </a:rPr>
              <a:t> (1953), He served as editor of the </a:t>
            </a:r>
            <a:r>
              <a:rPr lang="en-IN" sz="2400" i="1" dirty="0">
                <a:latin typeface="Arial" panose="020B0604020202020204" pitchFamily="34" charset="0"/>
                <a:cs typeface="Arial" panose="020B0604020202020204" pitchFamily="34" charset="0"/>
              </a:rPr>
              <a:t>Illustrated Weekly of India</a:t>
            </a:r>
            <a:r>
              <a:rPr lang="en-IN" sz="2400" dirty="0">
                <a:latin typeface="Arial" panose="020B0604020202020204" pitchFamily="34" charset="0"/>
                <a:cs typeface="Arial" panose="020B0604020202020204" pitchFamily="34" charset="0"/>
              </a:rPr>
              <a:t> (1969–78) and of the daily newspaper </a:t>
            </a:r>
            <a:r>
              <a:rPr lang="en-IN" sz="2400" i="1" dirty="0">
                <a:latin typeface="Arial" panose="020B0604020202020204" pitchFamily="34" charset="0"/>
                <a:cs typeface="Arial" panose="020B0604020202020204" pitchFamily="34" charset="0"/>
              </a:rPr>
              <a:t>Hindustan Times</a:t>
            </a:r>
            <a:r>
              <a:rPr lang="en-IN" sz="2400" dirty="0">
                <a:latin typeface="Arial" panose="020B0604020202020204" pitchFamily="34" charset="0"/>
                <a:cs typeface="Arial" panose="020B0604020202020204" pitchFamily="34" charset="0"/>
              </a:rPr>
              <a:t> (1980–83). He held a seat (1980–86) in the Rajya Sabha (upper house of the parliament). Singh was later conferred with the Padma Vibhushan in 2007.</a:t>
            </a:r>
          </a:p>
          <a:p>
            <a:pPr marL="0" indent="0" algn="just">
              <a:buNone/>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6660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436"/>
            <a:ext cx="10353762" cy="803564"/>
          </a:xfrm>
        </p:spPr>
        <p:txBody>
          <a:bodyPr/>
          <a:lstStyle/>
          <a:p>
            <a:r>
              <a:rPr lang="en-IN" dirty="0" smtClean="0"/>
              <a:t>Vocabulary</a:t>
            </a:r>
            <a:endParaRPr lang="en-US" dirty="0"/>
          </a:p>
        </p:txBody>
      </p:sp>
      <p:sp>
        <p:nvSpPr>
          <p:cNvPr id="3" name="Content Placeholder 2"/>
          <p:cNvSpPr>
            <a:spLocks noGrp="1"/>
          </p:cNvSpPr>
          <p:nvPr>
            <p:ph idx="1"/>
          </p:nvPr>
        </p:nvSpPr>
        <p:spPr>
          <a:xfrm>
            <a:off x="913795" y="1006765"/>
            <a:ext cx="10353762" cy="5615708"/>
          </a:xfrm>
        </p:spPr>
        <p:txBody>
          <a:bodyPr>
            <a:noAutofit/>
          </a:bodyPr>
          <a:lstStyle/>
          <a:p>
            <a:pPr>
              <a:buFont typeface="Arial" charset="0"/>
              <a:buChar char="•"/>
            </a:pPr>
            <a:r>
              <a:rPr lang="en-US" sz="1800" dirty="0" smtClean="0">
                <a:latin typeface="Arial" pitchFamily="34" charset="0"/>
                <a:cs typeface="Arial" pitchFamily="34" charset="0"/>
              </a:rPr>
              <a:t>Mantelpiece- </a:t>
            </a:r>
            <a:r>
              <a:rPr lang="en-US" sz="1800" dirty="0" smtClean="0">
                <a:latin typeface="Arial" pitchFamily="34" charset="0"/>
                <a:cs typeface="Arial" pitchFamily="34" charset="0"/>
              </a:rPr>
              <a:t>a structure of wood, marble, or stone above and around a fireplace</a:t>
            </a:r>
            <a:r>
              <a:rPr lang="en-US" sz="1800" dirty="0" smtClean="0">
                <a:latin typeface="Arial" pitchFamily="34" charset="0"/>
                <a:cs typeface="Arial" pitchFamily="34" charset="0"/>
              </a:rPr>
              <a:t>. </a:t>
            </a:r>
          </a:p>
          <a:p>
            <a:pPr>
              <a:buFont typeface="Arial" charset="0"/>
              <a:buChar char="•"/>
            </a:pPr>
            <a:r>
              <a:rPr lang="en-US" sz="1800" dirty="0" smtClean="0">
                <a:latin typeface="Arial" pitchFamily="34" charset="0"/>
                <a:cs typeface="Arial" pitchFamily="34" charset="0"/>
              </a:rPr>
              <a:t>Revolting </a:t>
            </a:r>
            <a:r>
              <a:rPr lang="en-US" sz="1800" dirty="0" smtClean="0">
                <a:latin typeface="Arial" pitchFamily="34" charset="0"/>
                <a:cs typeface="Arial" pitchFamily="34" charset="0"/>
              </a:rPr>
              <a:t>– </a:t>
            </a:r>
            <a:r>
              <a:rPr lang="en-US" sz="1800" dirty="0" smtClean="0">
                <a:latin typeface="Arial" pitchFamily="34" charset="0"/>
                <a:cs typeface="Arial" pitchFamily="34" charset="0"/>
              </a:rPr>
              <a:t>unpleasant </a:t>
            </a:r>
          </a:p>
          <a:p>
            <a:pPr>
              <a:buFont typeface="Arial" charset="0"/>
              <a:buChar char="•"/>
            </a:pPr>
            <a:r>
              <a:rPr lang="en-US" sz="1800" dirty="0" smtClean="0">
                <a:latin typeface="Arial" pitchFamily="34" charset="0"/>
                <a:cs typeface="Arial" pitchFamily="34" charset="0"/>
              </a:rPr>
              <a:t>Absurd – Illogical </a:t>
            </a:r>
          </a:p>
          <a:p>
            <a:pPr>
              <a:buFont typeface="Arial" charset="0"/>
              <a:buChar char="•"/>
            </a:pPr>
            <a:r>
              <a:rPr lang="en-US" sz="1800" dirty="0" err="1" smtClean="0">
                <a:latin typeface="Arial" pitchFamily="34" charset="0"/>
                <a:cs typeface="Arial" pitchFamily="34" charset="0"/>
              </a:rPr>
              <a:t>Criss</a:t>
            </a:r>
            <a:r>
              <a:rPr lang="en-US" sz="1800" dirty="0" smtClean="0">
                <a:latin typeface="Arial" pitchFamily="34" charset="0"/>
                <a:cs typeface="Arial" pitchFamily="34" charset="0"/>
              </a:rPr>
              <a:t>- </a:t>
            </a:r>
            <a:r>
              <a:rPr lang="en-US" sz="1800" dirty="0" smtClean="0">
                <a:latin typeface="Arial" pitchFamily="34" charset="0"/>
                <a:cs typeface="Arial" pitchFamily="34" charset="0"/>
              </a:rPr>
              <a:t>cross - a pattern of intersecting straight </a:t>
            </a:r>
            <a:r>
              <a:rPr lang="en-US" sz="1800" dirty="0" smtClean="0">
                <a:latin typeface="Arial" pitchFamily="34" charset="0"/>
                <a:cs typeface="Arial" pitchFamily="34" charset="0"/>
              </a:rPr>
              <a:t>lines </a:t>
            </a:r>
          </a:p>
          <a:p>
            <a:pPr>
              <a:buFont typeface="Arial" charset="0"/>
              <a:buChar char="•"/>
            </a:pPr>
            <a:r>
              <a:rPr lang="en-US" sz="1800" dirty="0" smtClean="0">
                <a:latin typeface="Arial" pitchFamily="34" charset="0"/>
                <a:cs typeface="Arial" pitchFamily="34" charset="0"/>
              </a:rPr>
              <a:t>Hobbled </a:t>
            </a:r>
            <a:r>
              <a:rPr lang="en-US" sz="1800" dirty="0" smtClean="0">
                <a:latin typeface="Arial" pitchFamily="34" charset="0"/>
                <a:cs typeface="Arial" pitchFamily="34" charset="0"/>
              </a:rPr>
              <a:t>– walked in an awkward </a:t>
            </a:r>
            <a:r>
              <a:rPr lang="en-US" sz="1800" dirty="0" smtClean="0">
                <a:latin typeface="Arial" pitchFamily="34" charset="0"/>
                <a:cs typeface="Arial" pitchFamily="34" charset="0"/>
              </a:rPr>
              <a:t>way </a:t>
            </a:r>
          </a:p>
          <a:p>
            <a:pPr>
              <a:buFont typeface="Arial" charset="0"/>
              <a:buChar char="•"/>
            </a:pPr>
            <a:r>
              <a:rPr lang="en-US" sz="1800" dirty="0" smtClean="0">
                <a:latin typeface="Arial" pitchFamily="34" charset="0"/>
                <a:cs typeface="Arial" pitchFamily="34" charset="0"/>
              </a:rPr>
              <a:t>Stoop </a:t>
            </a:r>
            <a:r>
              <a:rPr lang="en-US" sz="1800" dirty="0" smtClean="0">
                <a:latin typeface="Arial" pitchFamily="34" charset="0"/>
                <a:cs typeface="Arial" pitchFamily="34" charset="0"/>
              </a:rPr>
              <a:t>– bend one’s body </a:t>
            </a:r>
            <a:r>
              <a:rPr lang="en-US" sz="1800" dirty="0" smtClean="0">
                <a:latin typeface="Arial" pitchFamily="34" charset="0"/>
                <a:cs typeface="Arial" pitchFamily="34" charset="0"/>
              </a:rPr>
              <a:t>forward </a:t>
            </a:r>
          </a:p>
          <a:p>
            <a:pPr>
              <a:buFont typeface="Arial" charset="0"/>
              <a:buChar char="•"/>
            </a:pPr>
            <a:r>
              <a:rPr lang="en-US" sz="1800" dirty="0" smtClean="0">
                <a:latin typeface="Arial" pitchFamily="34" charset="0"/>
                <a:cs typeface="Arial" pitchFamily="34" charset="0"/>
              </a:rPr>
              <a:t>Rosary- </a:t>
            </a:r>
            <a:r>
              <a:rPr lang="en-US" sz="1800" dirty="0" smtClean="0">
                <a:latin typeface="Arial" pitchFamily="34" charset="0"/>
                <a:cs typeface="Arial" pitchFamily="34" charset="0"/>
              </a:rPr>
              <a:t>a string of beads for keeping count of number of chants made of a religious </a:t>
            </a:r>
            <a:r>
              <a:rPr lang="en-US" sz="1800" dirty="0" smtClean="0">
                <a:latin typeface="Arial" pitchFamily="34" charset="0"/>
                <a:cs typeface="Arial" pitchFamily="34" charset="0"/>
              </a:rPr>
              <a:t>prayer </a:t>
            </a:r>
          </a:p>
          <a:p>
            <a:pPr>
              <a:buFont typeface="Arial" charset="0"/>
              <a:buChar char="•"/>
            </a:pPr>
            <a:r>
              <a:rPr lang="en-US" sz="1800" dirty="0" smtClean="0">
                <a:latin typeface="Arial" pitchFamily="34" charset="0"/>
                <a:cs typeface="Arial" pitchFamily="34" charset="0"/>
              </a:rPr>
              <a:t>Locks- hair </a:t>
            </a:r>
          </a:p>
          <a:p>
            <a:pPr>
              <a:buFont typeface="Arial" charset="0"/>
              <a:buChar char="•"/>
            </a:pPr>
            <a:r>
              <a:rPr lang="en-US" sz="1800" dirty="0" smtClean="0">
                <a:latin typeface="Arial" pitchFamily="34" charset="0"/>
                <a:cs typeface="Arial" pitchFamily="34" charset="0"/>
              </a:rPr>
              <a:t>Untidily </a:t>
            </a:r>
            <a:r>
              <a:rPr lang="en-US" sz="1800" dirty="0" smtClean="0">
                <a:latin typeface="Arial" pitchFamily="34" charset="0"/>
                <a:cs typeface="Arial" pitchFamily="34" charset="0"/>
              </a:rPr>
              <a:t>- not </a:t>
            </a:r>
            <a:r>
              <a:rPr lang="en-US" sz="1800" dirty="0" smtClean="0">
                <a:latin typeface="Arial" pitchFamily="34" charset="0"/>
                <a:cs typeface="Arial" pitchFamily="34" charset="0"/>
              </a:rPr>
              <a:t>neat </a:t>
            </a:r>
          </a:p>
          <a:p>
            <a:pPr>
              <a:buFont typeface="Arial" charset="0"/>
              <a:buChar char="•"/>
            </a:pPr>
            <a:r>
              <a:rPr lang="en-US" sz="1800" dirty="0" smtClean="0">
                <a:latin typeface="Arial" pitchFamily="34" charset="0"/>
                <a:cs typeface="Arial" pitchFamily="34" charset="0"/>
              </a:rPr>
              <a:t>Puckered </a:t>
            </a:r>
            <a:r>
              <a:rPr lang="en-US" sz="1800" dirty="0" smtClean="0">
                <a:latin typeface="Arial" pitchFamily="34" charset="0"/>
                <a:cs typeface="Arial" pitchFamily="34" charset="0"/>
              </a:rPr>
              <a:t>– a face contract into </a:t>
            </a:r>
            <a:r>
              <a:rPr lang="en-US" sz="1800" dirty="0" smtClean="0">
                <a:latin typeface="Arial" pitchFamily="34" charset="0"/>
                <a:cs typeface="Arial" pitchFamily="34" charset="0"/>
              </a:rPr>
              <a:t>wrinkles </a:t>
            </a:r>
          </a:p>
          <a:p>
            <a:pPr>
              <a:buFont typeface="Arial" charset="0"/>
              <a:buChar char="•"/>
            </a:pPr>
            <a:r>
              <a:rPr lang="en-US" sz="1800" dirty="0" smtClean="0">
                <a:latin typeface="Arial" pitchFamily="34" charset="0"/>
                <a:cs typeface="Arial" pitchFamily="34" charset="0"/>
              </a:rPr>
              <a:t>Serenity </a:t>
            </a:r>
            <a:r>
              <a:rPr lang="en-US" sz="1800" dirty="0" smtClean="0">
                <a:latin typeface="Arial" pitchFamily="34" charset="0"/>
                <a:cs typeface="Arial" pitchFamily="34" charset="0"/>
              </a:rPr>
              <a:t>– the state of being peaceful and </a:t>
            </a:r>
            <a:r>
              <a:rPr lang="en-US" sz="1800" dirty="0" smtClean="0">
                <a:latin typeface="Arial" pitchFamily="34" charset="0"/>
                <a:cs typeface="Arial" pitchFamily="34" charset="0"/>
              </a:rPr>
              <a:t>calm </a:t>
            </a:r>
          </a:p>
          <a:p>
            <a:pPr>
              <a:buFont typeface="Arial" charset="0"/>
              <a:buChar char="•"/>
            </a:pPr>
            <a:r>
              <a:rPr lang="en-US" sz="1800" dirty="0" smtClean="0">
                <a:latin typeface="Arial" pitchFamily="34" charset="0"/>
                <a:cs typeface="Arial" pitchFamily="34" charset="0"/>
              </a:rPr>
              <a:t>An </a:t>
            </a:r>
            <a:r>
              <a:rPr lang="en-US" sz="1800" dirty="0" smtClean="0">
                <a:latin typeface="Arial" pitchFamily="34" charset="0"/>
                <a:cs typeface="Arial" pitchFamily="34" charset="0"/>
              </a:rPr>
              <a:t>expanse of pure white serenity - refers to the calm, relaxed and peaceful character of the author’s grandmother</a:t>
            </a:r>
            <a:br>
              <a:rPr lang="en-US" sz="18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endParaRPr lang="en-US" sz="18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1673"/>
            <a:ext cx="10353762" cy="942109"/>
          </a:xfrm>
        </p:spPr>
        <p:txBody>
          <a:bodyPr/>
          <a:lstStyle/>
          <a:p>
            <a:r>
              <a:rPr lang="en-IN" dirty="0" smtClean="0"/>
              <a:t>Vocabulary</a:t>
            </a:r>
            <a:endParaRPr lang="en-US" dirty="0"/>
          </a:p>
        </p:txBody>
      </p:sp>
      <p:sp>
        <p:nvSpPr>
          <p:cNvPr id="3" name="Content Placeholder 2"/>
          <p:cNvSpPr>
            <a:spLocks noGrp="1"/>
          </p:cNvSpPr>
          <p:nvPr>
            <p:ph idx="1"/>
          </p:nvPr>
        </p:nvSpPr>
        <p:spPr>
          <a:xfrm>
            <a:off x="913795" y="979055"/>
            <a:ext cx="10353762" cy="5551054"/>
          </a:xfrm>
        </p:spPr>
        <p:txBody>
          <a:bodyPr>
            <a:normAutofit lnSpcReduction="10000"/>
          </a:bodyPr>
          <a:lstStyle/>
          <a:p>
            <a:r>
              <a:rPr lang="en-US" sz="1800" dirty="0" smtClean="0">
                <a:latin typeface="Arial" pitchFamily="34" charset="0"/>
                <a:cs typeface="Arial" pitchFamily="34" charset="0"/>
              </a:rPr>
              <a:t>Lewd Association – Indecent or </a:t>
            </a:r>
            <a:r>
              <a:rPr lang="en-US" sz="1800" dirty="0" smtClean="0">
                <a:latin typeface="Arial" pitchFamily="34" charset="0"/>
                <a:cs typeface="Arial" pitchFamily="34" charset="0"/>
              </a:rPr>
              <a:t>Obscene</a:t>
            </a:r>
          </a:p>
          <a:p>
            <a:r>
              <a:rPr lang="en-US" sz="1800" dirty="0" smtClean="0">
                <a:latin typeface="Arial" pitchFamily="34" charset="0"/>
                <a:cs typeface="Arial" pitchFamily="34" charset="0"/>
              </a:rPr>
              <a:t>Harlots </a:t>
            </a:r>
            <a:r>
              <a:rPr lang="en-US" sz="1800" dirty="0" smtClean="0">
                <a:latin typeface="Arial" pitchFamily="34" charset="0"/>
                <a:cs typeface="Arial" pitchFamily="34" charset="0"/>
              </a:rPr>
              <a:t>– </a:t>
            </a:r>
            <a:r>
              <a:rPr lang="en-US" sz="1800" dirty="0" smtClean="0">
                <a:latin typeface="Arial" pitchFamily="34" charset="0"/>
                <a:cs typeface="Arial" pitchFamily="34" charset="0"/>
              </a:rPr>
              <a:t>Prostitutes</a:t>
            </a:r>
          </a:p>
          <a:p>
            <a:r>
              <a:rPr lang="en-US" sz="1800" dirty="0" smtClean="0">
                <a:latin typeface="Arial" pitchFamily="34" charset="0"/>
                <a:cs typeface="Arial" pitchFamily="34" charset="0"/>
              </a:rPr>
              <a:t>Gentlefolk </a:t>
            </a:r>
            <a:r>
              <a:rPr lang="en-US" sz="1800" dirty="0" smtClean="0">
                <a:latin typeface="Arial" pitchFamily="34" charset="0"/>
                <a:cs typeface="Arial" pitchFamily="34" charset="0"/>
              </a:rPr>
              <a:t>- People of noble </a:t>
            </a:r>
            <a:r>
              <a:rPr lang="en-US" sz="1800" dirty="0" smtClean="0">
                <a:latin typeface="Arial" pitchFamily="34" charset="0"/>
                <a:cs typeface="Arial" pitchFamily="34" charset="0"/>
              </a:rPr>
              <a:t>birth</a:t>
            </a:r>
          </a:p>
          <a:p>
            <a:r>
              <a:rPr lang="en-US" sz="1800" dirty="0" smtClean="0">
                <a:latin typeface="Arial" pitchFamily="34" charset="0"/>
                <a:cs typeface="Arial" pitchFamily="34" charset="0"/>
              </a:rPr>
              <a:t>A veritable bedlam of </a:t>
            </a:r>
            <a:r>
              <a:rPr lang="en-US" sz="1800" dirty="0" smtClean="0">
                <a:latin typeface="Arial" pitchFamily="34" charset="0"/>
                <a:cs typeface="Arial" pitchFamily="34" charset="0"/>
              </a:rPr>
              <a:t>chirruping </a:t>
            </a:r>
            <a:r>
              <a:rPr lang="en-US" sz="1800" dirty="0" smtClean="0">
                <a:latin typeface="Arial" pitchFamily="34" charset="0"/>
                <a:cs typeface="Arial" pitchFamily="34" charset="0"/>
              </a:rPr>
              <a:t>- refers to the noise and confusion caused by the </a:t>
            </a:r>
            <a:r>
              <a:rPr lang="en-US" sz="1800" dirty="0" smtClean="0">
                <a:latin typeface="Arial" pitchFamily="34" charset="0"/>
                <a:cs typeface="Arial" pitchFamily="34" charset="0"/>
              </a:rPr>
              <a:t>chirruping </a:t>
            </a:r>
            <a:r>
              <a:rPr lang="en-US" sz="1800" dirty="0" smtClean="0">
                <a:latin typeface="Arial" pitchFamily="34" charset="0"/>
                <a:cs typeface="Arial" pitchFamily="34" charset="0"/>
              </a:rPr>
              <a:t>of the </a:t>
            </a:r>
            <a:r>
              <a:rPr lang="en-US" sz="1800" dirty="0" smtClean="0">
                <a:latin typeface="Arial" pitchFamily="34" charset="0"/>
                <a:cs typeface="Arial" pitchFamily="34" charset="0"/>
              </a:rPr>
              <a:t>sparrows</a:t>
            </a:r>
          </a:p>
          <a:p>
            <a:r>
              <a:rPr lang="en-US" sz="1800" dirty="0" smtClean="0">
                <a:latin typeface="Arial" pitchFamily="34" charset="0"/>
                <a:cs typeface="Arial" pitchFamily="34" charset="0"/>
              </a:rPr>
              <a:t>Frivolous – not having any serious purpose, </a:t>
            </a:r>
            <a:r>
              <a:rPr lang="en-US" sz="1800" dirty="0" smtClean="0">
                <a:latin typeface="Arial" pitchFamily="34" charset="0"/>
                <a:cs typeface="Arial" pitchFamily="34" charset="0"/>
              </a:rPr>
              <a:t>light-hearted</a:t>
            </a:r>
          </a:p>
          <a:p>
            <a:r>
              <a:rPr lang="en-US" sz="1800" dirty="0" smtClean="0">
                <a:latin typeface="Arial" pitchFamily="34" charset="0"/>
                <a:cs typeface="Arial" pitchFamily="34" charset="0"/>
              </a:rPr>
              <a:t>Rebuke </a:t>
            </a:r>
            <a:r>
              <a:rPr lang="en-US" sz="1800" dirty="0" smtClean="0">
                <a:latin typeface="Arial" pitchFamily="34" charset="0"/>
                <a:cs typeface="Arial" pitchFamily="34" charset="0"/>
              </a:rPr>
              <a:t>- disapproval of something or </a:t>
            </a:r>
            <a:r>
              <a:rPr lang="en-US" sz="1800" dirty="0" smtClean="0">
                <a:latin typeface="Arial" pitchFamily="34" charset="0"/>
                <a:cs typeface="Arial" pitchFamily="34" charset="0"/>
              </a:rPr>
              <a:t>someone</a:t>
            </a:r>
          </a:p>
          <a:p>
            <a:r>
              <a:rPr lang="en-US" sz="1800" dirty="0" smtClean="0">
                <a:latin typeface="Arial" pitchFamily="34" charset="0"/>
                <a:cs typeface="Arial" pitchFamily="34" charset="0"/>
              </a:rPr>
              <a:t>frivolous </a:t>
            </a:r>
            <a:r>
              <a:rPr lang="en-US" sz="1800" dirty="0" smtClean="0">
                <a:latin typeface="Arial" pitchFamily="34" charset="0"/>
                <a:cs typeface="Arial" pitchFamily="34" charset="0"/>
              </a:rPr>
              <a:t>rebukes - light hearted </a:t>
            </a:r>
            <a:r>
              <a:rPr lang="en-US" sz="1800" dirty="0" smtClean="0">
                <a:latin typeface="Arial" pitchFamily="34" charset="0"/>
                <a:cs typeface="Arial" pitchFamily="34" charset="0"/>
              </a:rPr>
              <a:t>scolding</a:t>
            </a:r>
          </a:p>
          <a:p>
            <a:r>
              <a:rPr lang="en-US" sz="1800" dirty="0" smtClean="0">
                <a:latin typeface="Arial" pitchFamily="34" charset="0"/>
                <a:cs typeface="Arial" pitchFamily="34" charset="0"/>
              </a:rPr>
              <a:t>Sagging – sinking </a:t>
            </a:r>
            <a:r>
              <a:rPr lang="en-US" sz="1800" dirty="0" smtClean="0">
                <a:latin typeface="Arial" pitchFamily="34" charset="0"/>
                <a:cs typeface="Arial" pitchFamily="34" charset="0"/>
              </a:rPr>
              <a:t>downwards</a:t>
            </a:r>
          </a:p>
          <a:p>
            <a:r>
              <a:rPr lang="en-US" sz="1800" dirty="0" smtClean="0">
                <a:latin typeface="Arial" pitchFamily="34" charset="0"/>
                <a:cs typeface="Arial" pitchFamily="34" charset="0"/>
              </a:rPr>
              <a:t>Dilapidated </a:t>
            </a:r>
            <a:r>
              <a:rPr lang="en-US" sz="1800" dirty="0" smtClean="0">
                <a:latin typeface="Arial" pitchFamily="34" charset="0"/>
                <a:cs typeface="Arial" pitchFamily="34" charset="0"/>
              </a:rPr>
              <a:t>– in a state of despair or </a:t>
            </a:r>
            <a:r>
              <a:rPr lang="en-US" sz="1800" dirty="0" smtClean="0">
                <a:latin typeface="Arial" pitchFamily="34" charset="0"/>
                <a:cs typeface="Arial" pitchFamily="34" charset="0"/>
              </a:rPr>
              <a:t>ruin</a:t>
            </a:r>
          </a:p>
          <a:p>
            <a:r>
              <a:rPr lang="en-US" sz="1800" dirty="0" smtClean="0">
                <a:latin typeface="Arial" pitchFamily="34" charset="0"/>
                <a:cs typeface="Arial" pitchFamily="34" charset="0"/>
              </a:rPr>
              <a:t>Omitted - leave out or exclude something</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Crude – in a natural state, roughly </a:t>
            </a:r>
            <a:r>
              <a:rPr lang="en-US" sz="1800" dirty="0" smtClean="0">
                <a:latin typeface="Arial" pitchFamily="34" charset="0"/>
                <a:cs typeface="Arial" pitchFamily="34" charset="0"/>
              </a:rPr>
              <a:t>made</a:t>
            </a:r>
          </a:p>
          <a:p>
            <a:r>
              <a:rPr lang="en-US" sz="1800" dirty="0" smtClean="0">
                <a:latin typeface="Arial" pitchFamily="34" charset="0"/>
                <a:cs typeface="Arial" pitchFamily="34" charset="0"/>
              </a:rPr>
              <a:t>Blaze - a very large burning </a:t>
            </a:r>
            <a:r>
              <a:rPr lang="en-US" sz="1800" dirty="0" smtClean="0">
                <a:latin typeface="Arial" pitchFamily="34" charset="0"/>
                <a:cs typeface="Arial" pitchFamily="34" charset="0"/>
              </a:rPr>
              <a:t>fire</a:t>
            </a:r>
          </a:p>
          <a:p>
            <a:r>
              <a:rPr lang="en-US" sz="1800" dirty="0" smtClean="0">
                <a:latin typeface="Arial" pitchFamily="34" charset="0"/>
                <a:cs typeface="Arial" pitchFamily="34" charset="0"/>
              </a:rPr>
              <a:t>Shroud </a:t>
            </a:r>
            <a:r>
              <a:rPr lang="en-US" sz="1800" dirty="0" smtClean="0">
                <a:latin typeface="Arial" pitchFamily="34" charset="0"/>
                <a:cs typeface="Arial" pitchFamily="34" charset="0"/>
              </a:rPr>
              <a:t>– a piece of cloth used to wrap a dead person</a:t>
            </a:r>
            <a:br>
              <a:rPr lang="en-US" sz="1800" dirty="0" smtClean="0">
                <a:latin typeface="Arial" pitchFamily="34" charset="0"/>
                <a:cs typeface="Arial" pitchFamily="34" charset="0"/>
              </a:rPr>
            </a:br>
            <a:endParaRPr lang="en-US" sz="18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E0FE0-9160-4BE0-B0D1-415C77850D6B}"/>
              </a:ext>
            </a:extLst>
          </p:cNvPr>
          <p:cNvSpPr>
            <a:spLocks noGrp="1"/>
          </p:cNvSpPr>
          <p:nvPr>
            <p:ph type="title"/>
          </p:nvPr>
        </p:nvSpPr>
        <p:spPr/>
        <p:txBody>
          <a:bodyPr>
            <a:normAutofit fontScale="90000"/>
          </a:bodyPr>
          <a:lstStyle/>
          <a:p>
            <a:r>
              <a:rPr lang="en-IN" b="1" dirty="0">
                <a:latin typeface="Arial" panose="020B0604020202020204" pitchFamily="34" charset="0"/>
                <a:cs typeface="Arial" panose="020B0604020202020204" pitchFamily="34" charset="0"/>
              </a:rPr>
              <a:t>Introduction</a:t>
            </a:r>
            <a:br>
              <a:rPr lang="en-IN" b="1" dirty="0">
                <a:latin typeface="Arial" panose="020B0604020202020204" pitchFamily="34" charset="0"/>
                <a:cs typeface="Arial" panose="020B0604020202020204" pitchFamily="34" charset="0"/>
              </a:rPr>
            </a:br>
            <a:endParaRPr lang="en-IN"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F852CB8-245E-4BBF-81C5-AF6AB2EB8FEC}"/>
              </a:ext>
            </a:extLst>
          </p:cNvPr>
          <p:cNvSpPr>
            <a:spLocks noGrp="1"/>
          </p:cNvSpPr>
          <p:nvPr>
            <p:ph idx="1"/>
          </p:nvPr>
        </p:nvSpPr>
        <p:spPr/>
        <p:txBody>
          <a:bodyPr>
            <a:normAutofit fontScale="92500" lnSpcReduction="20000"/>
          </a:bodyPr>
          <a:lstStyle/>
          <a:p>
            <a:pPr marL="0" indent="0" algn="just">
              <a:buNone/>
            </a:pPr>
            <a:r>
              <a:rPr lang="en-US" sz="3200" dirty="0">
                <a:latin typeface="Arial" panose="020B0604020202020204" pitchFamily="34" charset="0"/>
                <a:cs typeface="Arial" panose="020B0604020202020204" pitchFamily="34" charset="0"/>
              </a:rPr>
              <a:t>The Portrait of a Lady gives us a picture of human relationship in a joint family. It is a realistic account of how the grandparents give all their time, attention and love </a:t>
            </a:r>
            <a:r>
              <a:rPr lang="en-US" sz="3200" dirty="0" smtClean="0">
                <a:latin typeface="Arial" panose="020B0604020202020204" pitchFamily="34" charset="0"/>
                <a:cs typeface="Arial" panose="020B0604020202020204" pitchFamily="34" charset="0"/>
              </a:rPr>
              <a:t>to their </a:t>
            </a:r>
            <a:r>
              <a:rPr lang="en-US" sz="3200" dirty="0">
                <a:latin typeface="Arial" panose="020B0604020202020204" pitchFamily="34" charset="0"/>
                <a:cs typeface="Arial" panose="020B0604020202020204" pitchFamily="34" charset="0"/>
              </a:rPr>
              <a:t>grandchildren. </a:t>
            </a:r>
          </a:p>
          <a:p>
            <a:pPr marL="0" indent="0" algn="just">
              <a:buNone/>
            </a:pPr>
            <a:r>
              <a:rPr lang="en-US" sz="3200" dirty="0">
                <a:latin typeface="Arial" panose="020B0604020202020204" pitchFamily="34" charset="0"/>
                <a:cs typeface="Arial" panose="020B0604020202020204" pitchFamily="34" charset="0"/>
              </a:rPr>
              <a:t>In this lesson, the author describes his relationship with his grandmother over the years. He pens down her daily activities and how she evolved as a character as time passed by. He explains her appearance which helps create an image in the reader’s mind</a:t>
            </a:r>
            <a:r>
              <a:rPr lang="en-US" sz="3200" dirty="0" smtClean="0">
                <a:latin typeface="Arial" panose="020B0604020202020204" pitchFamily="34" charset="0"/>
                <a:cs typeface="Arial" panose="020B0604020202020204" pitchFamily="34" charset="0"/>
              </a:rPr>
              <a:t>. In other words, the story is the loving tribute from a grandson to a grandmother.</a:t>
            </a: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9493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80EC6-4327-4D92-BF40-435C48D53041}"/>
              </a:ext>
            </a:extLst>
          </p:cNvPr>
          <p:cNvSpPr>
            <a:spLocks noGrp="1"/>
          </p:cNvSpPr>
          <p:nvPr>
            <p:ph type="title"/>
          </p:nvPr>
        </p:nvSpPr>
        <p:spPr/>
        <p:txBody>
          <a:bodyPr>
            <a:normAutofit fontScale="90000"/>
          </a:bodyPr>
          <a:lstStyle/>
          <a:p>
            <a:pPr algn="ctr"/>
            <a:r>
              <a:rPr lang="en-IN" b="1" dirty="0">
                <a:latin typeface="Arial" panose="020B0604020202020204" pitchFamily="34" charset="0"/>
                <a:cs typeface="Arial" panose="020B0604020202020204" pitchFamily="34" charset="0"/>
              </a:rPr>
              <a:t>Gist</a:t>
            </a:r>
            <a:br>
              <a:rPr lang="en-IN" b="1" dirty="0">
                <a:latin typeface="Arial" panose="020B0604020202020204" pitchFamily="34" charset="0"/>
                <a:cs typeface="Arial" panose="020B0604020202020204" pitchFamily="34" charset="0"/>
              </a:rPr>
            </a:br>
            <a:r>
              <a:rPr lang="en-IN" sz="3100" b="1" dirty="0">
                <a:latin typeface="Arial" panose="020B0604020202020204" pitchFamily="34" charset="0"/>
                <a:cs typeface="Arial" panose="020B0604020202020204" pitchFamily="34" charset="0"/>
              </a:rPr>
              <a:t>1. </a:t>
            </a:r>
            <a:r>
              <a:rPr lang="en-IN" sz="3100" b="1" u="sng" dirty="0">
                <a:latin typeface="Arial" panose="020B0604020202020204" pitchFamily="34" charset="0"/>
                <a:cs typeface="Arial" panose="020B0604020202020204" pitchFamily="34" charset="0"/>
              </a:rPr>
              <a:t>Life of the author in village with his Grandmother:</a:t>
            </a:r>
            <a:endParaRPr lang="en-IN" sz="31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D8F494C-29B2-446A-922E-47F03E6FCB99}"/>
              </a:ext>
            </a:extLst>
          </p:cNvPr>
          <p:cNvSpPr>
            <a:spLocks noGrp="1"/>
          </p:cNvSpPr>
          <p:nvPr>
            <p:ph idx="1"/>
          </p:nvPr>
        </p:nvSpPr>
        <p:spPr/>
        <p:txBody>
          <a:bodyPr>
            <a:normAutofit/>
          </a:bodyPr>
          <a:lstStyle/>
          <a:p>
            <a:pPr marL="0" indent="0" algn="just">
              <a:buNone/>
            </a:pPr>
            <a:endParaRPr lang="en-IN" b="1" u="sng"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The grandmother was an old woman with a wrinkled face. The author had always seen her like this, for the past twenty years. She appeared to be so old that he could not imagine her being ‘young and pretty’, someone who had a husband. She was short, fat and slightly bent. The author had seen his grandfather’s portrait- an old man with a turban and a long white beard covering his chest. To the author, his grandfather didn’t seem like a man who could have a wife and children, but someone who could have lots of grandchildren. His grandmother used to move around the house in ‘Spotless White’ with her one hand resting on her waist and her other hand counting the beads of her rosary.</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7949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E9097-27FC-47C6-B082-634F60CE8D18}"/>
              </a:ext>
            </a:extLst>
          </p:cNvPr>
          <p:cNvSpPr>
            <a:spLocks noGrp="1"/>
          </p:cNvSpPr>
          <p:nvPr>
            <p:ph type="title"/>
          </p:nvPr>
        </p:nvSpPr>
        <p:spPr/>
        <p:txBody>
          <a:bodyPr>
            <a:normAutofit/>
          </a:bodyPr>
          <a:lstStyle/>
          <a:p>
            <a:r>
              <a:rPr lang="en-US" sz="2800" b="1" u="sng" dirty="0">
                <a:latin typeface="Arial" panose="020B0604020202020204" pitchFamily="34" charset="0"/>
                <a:cs typeface="Arial" panose="020B0604020202020204" pitchFamily="34" charset="0"/>
              </a:rPr>
              <a:t>Author’s early days in village with his Grandmother:</a:t>
            </a:r>
            <a:endParaRPr lang="en-IN" sz="2800" b="1" dirty="0"/>
          </a:p>
        </p:txBody>
      </p:sp>
      <p:sp>
        <p:nvSpPr>
          <p:cNvPr id="3" name="Content Placeholder 2">
            <a:extLst>
              <a:ext uri="{FF2B5EF4-FFF2-40B4-BE49-F238E27FC236}">
                <a16:creationId xmlns:a16="http://schemas.microsoft.com/office/drawing/2014/main" xmlns="" id="{AB8B6F1C-806D-433E-92D6-7EE4AEFFDEEE}"/>
              </a:ext>
            </a:extLst>
          </p:cNvPr>
          <p:cNvSpPr>
            <a:spLocks noGrp="1"/>
          </p:cNvSpPr>
          <p:nvPr>
            <p:ph idx="1"/>
          </p:nvPr>
        </p:nvSpPr>
        <p:spPr>
          <a:xfrm>
            <a:off x="571500" y="1543050"/>
            <a:ext cx="10782300" cy="4633913"/>
          </a:xfrm>
        </p:spPr>
        <p:txBody>
          <a:bodyPr>
            <a:normAutofit/>
          </a:bodyPr>
          <a:lstStyle/>
          <a:p>
            <a:pPr marL="0" indent="0" algn="just">
              <a:buNone/>
            </a:pPr>
            <a:r>
              <a:rPr lang="en-US" dirty="0">
                <a:latin typeface="Arial" panose="020B0604020202020204" pitchFamily="34" charset="0"/>
                <a:cs typeface="Arial" panose="020B0604020202020204" pitchFamily="34" charset="0"/>
              </a:rPr>
              <a:t>In the initial days, the author and his grandmother had a good relationship. She used to wake him up and get him ready for school. She used to pack the things required by him for the day and accompanied him to school everyday. She used to visit the temple that was attached to the school. She had a routine of reading the scriptures. The author along with other children sat on the verandah singing alphabets and morning prayers. They both used to come back home together with stray dogs roaming around them as his grandmother would carry the stale chapattis to feed them.</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2434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10F28-4F67-4327-83F6-40655AE26937}"/>
              </a:ext>
            </a:extLst>
          </p:cNvPr>
          <p:cNvSpPr>
            <a:spLocks noGrp="1"/>
          </p:cNvSpPr>
          <p:nvPr>
            <p:ph type="title"/>
          </p:nvPr>
        </p:nvSpPr>
        <p:spPr/>
        <p:txBody>
          <a:bodyPr>
            <a:normAutofit/>
          </a:bodyPr>
          <a:lstStyle/>
          <a:p>
            <a:r>
              <a:rPr lang="en-IN" sz="2800" b="1" u="sng" dirty="0">
                <a:latin typeface="Arial" panose="020B0604020202020204" pitchFamily="34" charset="0"/>
                <a:cs typeface="Arial" panose="020B0604020202020204" pitchFamily="34" charset="0"/>
              </a:rPr>
              <a:t>Turning point in the relationship</a:t>
            </a:r>
          </a:p>
        </p:txBody>
      </p:sp>
      <p:sp>
        <p:nvSpPr>
          <p:cNvPr id="3" name="Content Placeholder 2">
            <a:extLst>
              <a:ext uri="{FF2B5EF4-FFF2-40B4-BE49-F238E27FC236}">
                <a16:creationId xmlns:a16="http://schemas.microsoft.com/office/drawing/2014/main" xmlns="" id="{26696F97-FD85-483F-812A-A09CAE30E6E3}"/>
              </a:ext>
            </a:extLst>
          </p:cNvPr>
          <p:cNvSpPr>
            <a:spLocks noGrp="1"/>
          </p:cNvSpPr>
          <p:nvPr>
            <p:ph idx="1"/>
          </p:nvPr>
        </p:nvSpPr>
        <p:spPr/>
        <p:txBody>
          <a:bodyPr/>
          <a:lstStyle/>
          <a:p>
            <a:pPr marL="0" indent="0" algn="just">
              <a:buNone/>
            </a:pPr>
            <a:r>
              <a:rPr lang="en-US" dirty="0"/>
              <a:t>The parents of the author settled in the city and called them. As they reached, his relationship with his grandmother took a turn. Though they shared the room, there bond grew apart. He started going to an English medium school, she no longer accompanied him to his school. She, however, used to ask him about his day and what he had learned. She didn’t understand the subjects that were taught in the school and also she could help him. She didn’t approve of the new syllabus, especially the music lesson which was being imparted to the child. She thought that they did not teach him about God and the scriptures. They saw less of each other.</a:t>
            </a:r>
            <a:endParaRPr lang="en-IN" dirty="0"/>
          </a:p>
        </p:txBody>
      </p:sp>
    </p:spTree>
    <p:extLst>
      <p:ext uri="{BB962C8B-B14F-4D97-AF65-F5344CB8AC3E}">
        <p14:creationId xmlns:p14="http://schemas.microsoft.com/office/powerpoint/2010/main" xmlns="" val="317989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6A10D-1D9E-4092-AB2A-C3EC3ED990FF}"/>
              </a:ext>
            </a:extLst>
          </p:cNvPr>
          <p:cNvSpPr>
            <a:spLocks noGrp="1"/>
          </p:cNvSpPr>
          <p:nvPr>
            <p:ph type="title"/>
          </p:nvPr>
        </p:nvSpPr>
        <p:spPr/>
        <p:txBody>
          <a:bodyPr>
            <a:normAutofit/>
          </a:bodyPr>
          <a:lstStyle/>
          <a:p>
            <a:r>
              <a:rPr lang="en-IN" sz="2800" b="1" u="sng" dirty="0">
                <a:latin typeface="Arial" panose="020B0604020202020204" pitchFamily="34" charset="0"/>
                <a:cs typeface="Arial" panose="020B0604020202020204" pitchFamily="34" charset="0"/>
              </a:rPr>
              <a:t>Activities of the Grandmother when the author studied in university:</a:t>
            </a:r>
          </a:p>
        </p:txBody>
      </p:sp>
      <p:sp>
        <p:nvSpPr>
          <p:cNvPr id="3" name="Content Placeholder 2">
            <a:extLst>
              <a:ext uri="{FF2B5EF4-FFF2-40B4-BE49-F238E27FC236}">
                <a16:creationId xmlns:a16="http://schemas.microsoft.com/office/drawing/2014/main" xmlns="" id="{14939989-9D14-497E-BC49-8494BADC4DFC}"/>
              </a:ext>
            </a:extLst>
          </p:cNvPr>
          <p:cNvSpPr>
            <a:spLocks noGrp="1"/>
          </p:cNvSpPr>
          <p:nvPr>
            <p:ph idx="1"/>
          </p:nvPr>
        </p:nvSpPr>
        <p:spPr>
          <a:xfrm>
            <a:off x="457199" y="1543050"/>
            <a:ext cx="11229975" cy="4633913"/>
          </a:xfrm>
        </p:spPr>
        <p:txBody>
          <a:bodyPr>
            <a:noAutofit/>
          </a:bodyPr>
          <a:lstStyle/>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As the days passed, he grew older and soon went to the university. He had his own room and this made their relationship sour. She stopped talking to everyone and spent her whole day sitting at her spinning wheel, reciting prayers and moving beads of the rosary with one hand. However, in afternoon she loved feeding sparrows in the verandah. Breaking bread into pieces and feeding to the birds was he happiest half an hour of her day. The birds would sit on her legs, her head, some even on the shoulders.</a:t>
            </a:r>
          </a:p>
          <a:p>
            <a:pPr marL="0" indent="0" algn="just">
              <a:buNone/>
            </a:pP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78954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149</TotalTime>
  <Words>1214</Words>
  <Application>Microsoft Office PowerPoint</Application>
  <PresentationFormat>Custom</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Slate</vt:lpstr>
      <vt:lpstr>The Portrait of a Lady </vt:lpstr>
      <vt:lpstr>About the Author: </vt:lpstr>
      <vt:lpstr>Vocabulary</vt:lpstr>
      <vt:lpstr>Vocabulary</vt:lpstr>
      <vt:lpstr>Introduction </vt:lpstr>
      <vt:lpstr>Gist 1. Life of the author in village with his Grandmother:</vt:lpstr>
      <vt:lpstr>Author’s early days in village with his Grandmother:</vt:lpstr>
      <vt:lpstr>Turning point in the relationship</vt:lpstr>
      <vt:lpstr>Activities of the Grandmother when the author studied in university:</vt:lpstr>
      <vt:lpstr>Author went abroad</vt:lpstr>
      <vt:lpstr>Last phase of the Grandmother</vt:lpstr>
      <vt:lpstr>Useful Links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Portrait of a Lady</dc:title>
  <dc:creator>SK biswal</dc:creator>
  <cp:lastModifiedBy>SK biswal</cp:lastModifiedBy>
  <cp:revision>14</cp:revision>
  <dcterms:created xsi:type="dcterms:W3CDTF">2020-03-29T03:09:03Z</dcterms:created>
  <dcterms:modified xsi:type="dcterms:W3CDTF">2020-03-29T11:21:10Z</dcterms:modified>
</cp:coreProperties>
</file>